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440" r:id="rId2"/>
    <p:sldId id="2463" r:id="rId3"/>
    <p:sldId id="2472" r:id="rId4"/>
    <p:sldId id="2458" r:id="rId5"/>
    <p:sldId id="2473" r:id="rId6"/>
    <p:sldId id="2475" r:id="rId7"/>
    <p:sldId id="2457" r:id="rId8"/>
    <p:sldId id="2580" r:id="rId9"/>
    <p:sldId id="2563" r:id="rId10"/>
    <p:sldId id="2632" r:id="rId11"/>
    <p:sldId id="2630" r:id="rId12"/>
    <p:sldId id="2629" r:id="rId13"/>
    <p:sldId id="2643" r:id="rId14"/>
    <p:sldId id="2565" r:id="rId15"/>
    <p:sldId id="2634" r:id="rId16"/>
    <p:sldId id="2644" r:id="rId17"/>
    <p:sldId id="2645" r:id="rId18"/>
    <p:sldId id="2646" r:id="rId19"/>
    <p:sldId id="2651" r:id="rId20"/>
    <p:sldId id="2647" r:id="rId21"/>
    <p:sldId id="2648" r:id="rId22"/>
    <p:sldId id="2650" r:id="rId23"/>
    <p:sldId id="2652" r:id="rId24"/>
    <p:sldId id="2653" r:id="rId25"/>
    <p:sldId id="2654" r:id="rId26"/>
    <p:sldId id="2655" r:id="rId27"/>
    <p:sldId id="2511" r:id="rId28"/>
    <p:sldId id="2656" r:id="rId29"/>
    <p:sldId id="2658" r:id="rId30"/>
    <p:sldId id="2659" r:id="rId31"/>
    <p:sldId id="2660" r:id="rId32"/>
    <p:sldId id="2661" r:id="rId33"/>
    <p:sldId id="2662" r:id="rId34"/>
    <p:sldId id="2664" r:id="rId35"/>
    <p:sldId id="2502" r:id="rId3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54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pos="767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C5CF"/>
    <a:srgbClr val="71DEB0"/>
    <a:srgbClr val="35D6AA"/>
    <a:srgbClr val="03CFD9"/>
    <a:srgbClr val="00DDE8"/>
    <a:srgbClr val="9C4392"/>
    <a:srgbClr val="F8B600"/>
    <a:srgbClr val="009CDB"/>
    <a:srgbClr val="01C0DA"/>
    <a:srgbClr val="00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4" autoAdjust="0"/>
    <p:restoredTop sz="87162" autoAdjust="0"/>
  </p:normalViewPr>
  <p:slideViewPr>
    <p:cSldViewPr snapToGrid="0" snapToObjects="1">
      <p:cViewPr varScale="1">
        <p:scale>
          <a:sx n="50" d="100"/>
          <a:sy n="50" d="100"/>
        </p:scale>
        <p:origin x="1048" y="160"/>
      </p:cViewPr>
      <p:guideLst>
        <p:guide orient="horz" pos="8136"/>
        <p:guide pos="14254"/>
        <p:guide pos="1078"/>
        <p:guide orient="horz" pos="504"/>
        <p:guide pos="7678"/>
        <p:guide orient="horz"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11/10/22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1pPr>
    <a:lvl2pPr marL="914217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2pPr>
    <a:lvl3pPr marL="1828434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3pPr>
    <a:lvl4pPr marL="2742651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4pPr>
    <a:lvl5pPr marL="3656868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8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75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 Semibold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61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donées</a:t>
            </a:r>
            <a:r>
              <a:rPr lang="fr-FR" dirty="0"/>
              <a:t> </a:t>
            </a:r>
            <a:r>
              <a:rPr lang="fr-FR" dirty="0" err="1"/>
              <a:t>founies</a:t>
            </a:r>
            <a:r>
              <a:rPr lang="fr-FR" dirty="0"/>
              <a:t> par Olist sont réparties dans plusieurs tables SQL que nous avons importées dans notre notebook via la librairie </a:t>
            </a:r>
            <a:r>
              <a:rPr lang="fr-FR" dirty="0" err="1"/>
              <a:t>pandans</a:t>
            </a:r>
            <a:r>
              <a:rPr lang="fr-FR" dirty="0"/>
              <a:t> de python.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23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Tables : Clients, produits, commandes, vendeurs et </a:t>
            </a:r>
            <a:r>
              <a:rPr lang="fr-FR" dirty="0" err="1"/>
              <a:t>geolocalisation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7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3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-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65933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eti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12617587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71"/>
          </p:nvPr>
        </p:nvSpPr>
        <p:spPr>
          <a:xfrm>
            <a:off x="15116224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4809685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7308322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77"/>
          </p:nvPr>
        </p:nvSpPr>
        <p:spPr>
          <a:xfrm>
            <a:off x="9826138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72"/>
          </p:nvPr>
        </p:nvSpPr>
        <p:spPr>
          <a:xfrm>
            <a:off x="4809685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73"/>
          </p:nvPr>
        </p:nvSpPr>
        <p:spPr>
          <a:xfrm>
            <a:off x="7308322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74"/>
          </p:nvPr>
        </p:nvSpPr>
        <p:spPr>
          <a:xfrm>
            <a:off x="9826138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78"/>
          </p:nvPr>
        </p:nvSpPr>
        <p:spPr>
          <a:xfrm>
            <a:off x="17634042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79"/>
          </p:nvPr>
        </p:nvSpPr>
        <p:spPr>
          <a:xfrm>
            <a:off x="17495643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13310578" y="8018642"/>
            <a:ext cx="3428704" cy="342870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99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65"/>
          </p:nvPr>
        </p:nvSpPr>
        <p:spPr>
          <a:xfrm>
            <a:off x="8153902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66"/>
          </p:nvPr>
        </p:nvSpPr>
        <p:spPr>
          <a:xfrm>
            <a:off x="12858832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67"/>
          </p:nvPr>
        </p:nvSpPr>
        <p:spPr>
          <a:xfrm>
            <a:off x="17567474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8"/>
          </p:nvPr>
        </p:nvSpPr>
        <p:spPr>
          <a:xfrm>
            <a:off x="3445261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8153902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12858832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63"/>
          </p:nvPr>
        </p:nvSpPr>
        <p:spPr>
          <a:xfrm>
            <a:off x="17567474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64"/>
          </p:nvPr>
        </p:nvSpPr>
        <p:spPr>
          <a:xfrm>
            <a:off x="3445261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0183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812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56887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276729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1796571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237045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90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4" y="0"/>
            <a:ext cx="24377651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8207296" y="0"/>
            <a:ext cx="16170352" cy="13716000"/>
          </a:xfrm>
          <a:custGeom>
            <a:avLst/>
            <a:gdLst>
              <a:gd name="connsiteX0" fmla="*/ 0 w 16170352"/>
              <a:gd name="connsiteY0" fmla="*/ 0 h 13716000"/>
              <a:gd name="connsiteX1" fmla="*/ 7097554 w 16170352"/>
              <a:gd name="connsiteY1" fmla="*/ 0 h 13716000"/>
              <a:gd name="connsiteX2" fmla="*/ 7194481 w 16170352"/>
              <a:gd name="connsiteY2" fmla="*/ 0 h 13716000"/>
              <a:gd name="connsiteX3" fmla="*/ 16170352 w 16170352"/>
              <a:gd name="connsiteY3" fmla="*/ 0 h 13716000"/>
              <a:gd name="connsiteX4" fmla="*/ 16170352 w 16170352"/>
              <a:gd name="connsiteY4" fmla="*/ 13716000 h 13716000"/>
              <a:gd name="connsiteX5" fmla="*/ 14195106 w 16170352"/>
              <a:gd name="connsiteY5" fmla="*/ 13716000 h 13716000"/>
              <a:gd name="connsiteX6" fmla="*/ 7097554 w 16170352"/>
              <a:gd name="connsiteY6" fmla="*/ 13716000 h 13716000"/>
              <a:gd name="connsiteX7" fmla="*/ 7000628 w 16170352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70352" h="13716000">
                <a:moveTo>
                  <a:pt x="0" y="0"/>
                </a:moveTo>
                <a:lnTo>
                  <a:pt x="7097554" y="0"/>
                </a:lnTo>
                <a:lnTo>
                  <a:pt x="7194481" y="0"/>
                </a:lnTo>
                <a:lnTo>
                  <a:pt x="16170352" y="0"/>
                </a:lnTo>
                <a:lnTo>
                  <a:pt x="16170352" y="13716000"/>
                </a:lnTo>
                <a:lnTo>
                  <a:pt x="14195106" y="13716000"/>
                </a:lnTo>
                <a:lnTo>
                  <a:pt x="7097554" y="13716000"/>
                </a:lnTo>
                <a:lnTo>
                  <a:pt x="7000628" y="1371600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13679" y="1070517"/>
            <a:ext cx="4861932" cy="10259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5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273561" y="0"/>
            <a:ext cx="1010408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08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2188827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73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" y="6969006"/>
            <a:ext cx="24377649" cy="674699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130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746272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5842314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38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430255" y="3385923"/>
            <a:ext cx="4677606" cy="82139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374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3590696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831920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6073145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344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9720380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59838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3456880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648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2543673" y="10255450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2543673" y="4840888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2543673" y="7548169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407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813768" y="12401230"/>
            <a:ext cx="8807512" cy="846826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>
              <a:lnSpc>
                <a:spcPts val="2730"/>
              </a:lnSpc>
            </a:pPr>
            <a:r>
              <a:rPr lang="id-ID" sz="2199" b="0" i="0" spc="100" baseline="0" dirty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www.companyname.com</a:t>
            </a:r>
          </a:p>
          <a:p>
            <a:pPr algn="ctr">
              <a:lnSpc>
                <a:spcPts val="2730"/>
              </a:lnSpc>
            </a:pPr>
            <a:r>
              <a:rPr lang="en-US" sz="1700" b="0" i="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© 2016 Startup theme. All Rights Reserved. </a:t>
            </a:r>
            <a:endParaRPr lang="id-ID" sz="1700" b="0" i="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92621" y="972829"/>
            <a:ext cx="822960" cy="82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1969556" y="1100416"/>
            <a:ext cx="1047328" cy="52305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199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‹N°›</a:t>
            </a:fld>
            <a:r>
              <a:rPr lang="id-ID" sz="2199" b="1" i="0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69" r:id="rId2"/>
    <p:sldLayoutId id="2147484173" r:id="rId3"/>
    <p:sldLayoutId id="2147484171" r:id="rId4"/>
    <p:sldLayoutId id="2147484174" r:id="rId5"/>
    <p:sldLayoutId id="2147484183" r:id="rId6"/>
    <p:sldLayoutId id="2147484182" r:id="rId7"/>
    <p:sldLayoutId id="2147484176" r:id="rId8"/>
    <p:sldLayoutId id="2147484179" r:id="rId9"/>
    <p:sldLayoutId id="2147484181" r:id="rId10"/>
    <p:sldLayoutId id="2147484177" r:id="rId11"/>
    <p:sldLayoutId id="2147484175" r:id="rId12"/>
    <p:sldLayoutId id="2147484087" r:id="rId13"/>
    <p:sldLayoutId id="2147484163" r:id="rId14"/>
    <p:sldLayoutId id="2147484172" r:id="rId15"/>
  </p:sldLayoutIdLst>
  <p:hf hdr="0" ftr="0" dt="0"/>
  <p:txStyles>
    <p:titleStyle>
      <a:lvl1pPr algn="l" defTabSz="182846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16" indent="-457116" algn="l" defTabSz="182846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49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1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80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399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813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4046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277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510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41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975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33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64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97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28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162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94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626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858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awpixel.com/image/438107/premium-image-football-alphabet-arm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perrin.com/english/2017/01/17/digital-workplace-fragmented-integrated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moyan.net/_detail/python/numpy_logo.svg?id=python:numpy_scipy_matplotlib" TargetMode="External"/><Relationship Id="rId13" Type="http://schemas.openxmlformats.org/officeDocument/2006/relationships/image" Target="../media/image12.jpeg"/><Relationship Id="rId3" Type="http://schemas.openxmlformats.org/officeDocument/2006/relationships/hyperlink" Target="http://api.si.lycee.ecmorlaix.fr/APprentissagePythonJupyter/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hyperlink" Target="https://geo-python.github.io/2017/lessons/L5/pandas-overview.html" TargetMode="External"/><Relationship Id="rId15" Type="http://schemas.openxmlformats.org/officeDocument/2006/relationships/image" Target="../media/image14.png"/><Relationship Id="rId10" Type="http://schemas.openxmlformats.org/officeDocument/2006/relationships/hyperlink" Target="http://blog.gelin.ru/2017/06/matplotlib.html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-22309" y="0"/>
            <a:ext cx="24399958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1000"/>
                </a:srgbClr>
              </a:gs>
              <a:gs pos="33000">
                <a:srgbClr val="61BEE8">
                  <a:alpha val="71000"/>
                </a:srgbClr>
              </a:gs>
              <a:gs pos="0">
                <a:srgbClr val="0A6FD0">
                  <a:alpha val="27000"/>
                </a:srgbClr>
              </a:gs>
              <a:gs pos="86000">
                <a:srgbClr val="EEC9F7">
                  <a:alpha val="5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489936" y="6887230"/>
            <a:ext cx="19375501" cy="1955474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4000" spc="600" dirty="0">
              <a:solidFill>
                <a:schemeClr val="bg1">
                  <a:lumMod val="9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fr-FR" sz="4800" b="1" spc="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ea typeface="Open Sans Light" charset="0"/>
                <a:cs typeface="Aharoni" panose="02010803020104030203" pitchFamily="2" charset="-79"/>
              </a:rPr>
              <a:t>Etude de la faisabilité d’un moteur de Classification</a:t>
            </a:r>
            <a:endParaRPr lang="en-US" sz="4800" b="1" spc="6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ea typeface="Open Sans Light" charset="0"/>
              <a:cs typeface="Aharoni" panose="02010803020104030203" pitchFamily="2" charset="-79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1D80E6-3720-33EF-124E-9B023D5344AE}"/>
              </a:ext>
            </a:extLst>
          </p:cNvPr>
          <p:cNvSpPr txBox="1"/>
          <p:nvPr/>
        </p:nvSpPr>
        <p:spPr>
          <a:xfrm>
            <a:off x="0" y="3198830"/>
            <a:ext cx="24399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Classification automatique des bien de consommation</a:t>
            </a:r>
            <a:endParaRPr lang="fr-FR" sz="9600" dirty="0"/>
          </a:p>
        </p:txBody>
      </p:sp>
      <p:pic>
        <p:nvPicPr>
          <p:cNvPr id="3" name="Espace réservé pour une image  5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CE4D40DA-D2CE-9D07-3F4A-3E813370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r="2149"/>
          <a:stretch>
            <a:fillRect/>
          </a:stretch>
        </p:blipFill>
        <p:spPr>
          <a:xfrm>
            <a:off x="11075943" y="10426193"/>
            <a:ext cx="2203455" cy="22034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99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54142" y="499052"/>
            <a:ext cx="21025721" cy="1865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1" kern="1200" spc="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Netoyag</a:t>
            </a:r>
            <a:r>
              <a:rPr lang="en-US" sz="9900" b="1" spc="600" dirty="0" err="1">
                <a:latin typeface="+mj-lt"/>
                <a:ea typeface="+mj-ea"/>
                <a:cs typeface="+mj-cs"/>
              </a:rPr>
              <a:t>e</a:t>
            </a:r>
            <a:r>
              <a:rPr lang="en-US" sz="9900" b="1" spc="600" dirty="0">
                <a:latin typeface="+mj-lt"/>
                <a:ea typeface="+mj-ea"/>
                <a:cs typeface="+mj-cs"/>
              </a:rPr>
              <a:t> et Exploration</a:t>
            </a:r>
            <a:endParaRPr lang="en-US" sz="9900" b="1" kern="1200" spc="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74CE76-7269-BEE0-6393-0D9C383C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3962400"/>
            <a:ext cx="22018655" cy="9753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CCF6E08-D646-0274-2966-9BD40B753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6" b="15730"/>
          <a:stretch/>
        </p:blipFill>
        <p:spPr>
          <a:xfrm>
            <a:off x="2410691" y="2841295"/>
            <a:ext cx="18103675" cy="7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176" y="-32657"/>
            <a:ext cx="24377650" cy="13746751"/>
          </a:xfrm>
          <a:prstGeom prst="rect">
            <a:avLst/>
          </a:prstGeom>
          <a:gradFill>
            <a:gsLst>
              <a:gs pos="0">
                <a:srgbClr val="009CDB">
                  <a:alpha val="62000"/>
                </a:srgbClr>
              </a:gs>
              <a:gs pos="10000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fr-FR" dirty="0"/>
          </a:p>
          <a:p>
            <a:pPr algn="ctr">
              <a:lnSpc>
                <a:spcPct val="200000"/>
              </a:lnSpc>
            </a:pP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5233564" y="582574"/>
            <a:ext cx="16102436" cy="92333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Présentation</a:t>
            </a:r>
            <a:r>
              <a:rPr lang="en-US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du Jeu de </a:t>
            </a:r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3FD160E-34B7-C231-FDDD-62003CDD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70" y="2725231"/>
            <a:ext cx="10024712" cy="103686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FB79CF1-18D1-A4D0-5F5A-0129F6406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4047" y="2725231"/>
            <a:ext cx="10483761" cy="1023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8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176" y="-32657"/>
            <a:ext cx="24377650" cy="13746751"/>
          </a:xfrm>
          <a:prstGeom prst="rect">
            <a:avLst/>
          </a:prstGeom>
          <a:gradFill>
            <a:gsLst>
              <a:gs pos="0">
                <a:srgbClr val="009CDB">
                  <a:alpha val="62000"/>
                </a:srgbClr>
              </a:gs>
              <a:gs pos="10000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fr-FR" dirty="0"/>
          </a:p>
          <a:p>
            <a:pPr algn="ctr">
              <a:lnSpc>
                <a:spcPct val="200000"/>
              </a:lnSpc>
            </a:pP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8366C56-059F-166E-2500-2391A455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315" y="297095"/>
            <a:ext cx="13386667" cy="754884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D8D864B-653F-9F22-FA0E-8066B9BC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936" y="8175695"/>
            <a:ext cx="6425415" cy="487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94FAFE6-53E6-262E-B2EF-F3FA08FD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1764" y="8175695"/>
            <a:ext cx="5187951" cy="518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63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38522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942108" y="4671230"/>
            <a:ext cx="23912944" cy="398378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Prétraitement des textuelles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Reduction de Dimension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Représentation Graphique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51538" y="1182253"/>
            <a:ext cx="21319298" cy="3693319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Prétraitement des données textuelles et réduction de dimension</a:t>
            </a:r>
          </a:p>
          <a:p>
            <a:r>
              <a:rPr lang="en-US" sz="12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1385395" y="3756492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68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47292" y="-87773"/>
            <a:ext cx="1551059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Prétraitement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textuelles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FD90FD-1175-A428-6989-34411B019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583" y="4993046"/>
            <a:ext cx="5596165" cy="36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D5387B4-754F-BECE-133B-947C30FC5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583" y="965713"/>
            <a:ext cx="5518975" cy="369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0A85AA-D64A-70BD-8E0E-340C0837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631" y="9426412"/>
            <a:ext cx="5493117" cy="367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1303E7A-E780-835C-848B-93363888A0DE}"/>
              </a:ext>
            </a:extLst>
          </p:cNvPr>
          <p:cNvSpPr txBox="1"/>
          <p:nvPr/>
        </p:nvSpPr>
        <p:spPr>
          <a:xfrm>
            <a:off x="747566" y="4024591"/>
            <a:ext cx="12192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Les grandes étapes à faire pour le traitement du **corpus**</a:t>
            </a:r>
          </a:p>
          <a:p>
            <a:endParaRPr lang="fr-FR" dirty="0"/>
          </a:p>
          <a:p>
            <a:r>
              <a:rPr lang="fr-FR" dirty="0"/>
              <a:t>- Suppression des ponctuations</a:t>
            </a:r>
          </a:p>
          <a:p>
            <a:r>
              <a:rPr lang="fr-FR" dirty="0"/>
              <a:t>- Tokenisation</a:t>
            </a:r>
          </a:p>
          <a:p>
            <a:r>
              <a:rPr lang="fr-FR" dirty="0"/>
              <a:t>- Suppression des tokens de taille &lt; 2</a:t>
            </a:r>
          </a:p>
          <a:p>
            <a:r>
              <a:rPr lang="fr-FR" dirty="0"/>
              <a:t>- Suppression des stopwords</a:t>
            </a:r>
          </a:p>
          <a:p>
            <a:r>
              <a:rPr lang="fr-FR" dirty="0"/>
              <a:t>- Stemming</a:t>
            </a:r>
          </a:p>
          <a:p>
            <a:r>
              <a:rPr lang="fr-FR" dirty="0"/>
              <a:t>- Lemmatisation</a:t>
            </a:r>
          </a:p>
          <a:p>
            <a:r>
              <a:rPr lang="fr-FR" dirty="0"/>
              <a:t>- Conversion des mots en vecteurs de features (BOW, TF-IDF)</a:t>
            </a:r>
          </a:p>
        </p:txBody>
      </p:sp>
    </p:spTree>
    <p:extLst>
      <p:ext uri="{BB962C8B-B14F-4D97-AF65-F5344CB8AC3E}">
        <p14:creationId xmlns:p14="http://schemas.microsoft.com/office/powerpoint/2010/main" val="105934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4571454" y="444883"/>
            <a:ext cx="1551059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Prétraitement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textuelles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264A84-C1CC-24A9-70BB-A75072FB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365" y="2307502"/>
            <a:ext cx="14390682" cy="76205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EB8ED17-1FFD-1F73-B9CD-7599D3B4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425" y="10299317"/>
            <a:ext cx="1089660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7749572" y="444883"/>
            <a:ext cx="915436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Bag-of-Words / TF-IDF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90E777-9D56-DED5-8CF8-F5AD3EAE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87" y="3538381"/>
            <a:ext cx="20131006" cy="80807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9D4190-14F0-9244-92CD-3A86F208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87" y="3690781"/>
            <a:ext cx="20131006" cy="80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7749572" y="444883"/>
            <a:ext cx="915436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Bag-of-Words / TF-IDF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813725-ED38-83FA-00B4-7F3781A2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08" y="2946401"/>
            <a:ext cx="19180792" cy="90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3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4554477" y="444883"/>
            <a:ext cx="1554457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Reduction de Dimension et Clustering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06AFA5-F5A1-88F3-7AC4-6A7A254C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455" y="2193010"/>
            <a:ext cx="15113546" cy="100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1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4554477" y="444883"/>
            <a:ext cx="1554457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Reduction de Dimension et Clustering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FBE8A4C-FD3B-EEDD-4FFB-EA18B961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33" y="3392619"/>
            <a:ext cx="18511559" cy="6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273560" y="2"/>
            <a:ext cx="10123222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4000"/>
                </a:srgbClr>
              </a:gs>
              <a:gs pos="33000">
                <a:srgbClr val="61BEE8">
                  <a:alpha val="69000"/>
                </a:srgbClr>
              </a:gs>
              <a:gs pos="0">
                <a:srgbClr val="0A6FD0">
                  <a:alpha val="51000"/>
                </a:srgbClr>
              </a:gs>
              <a:gs pos="86000">
                <a:srgbClr val="EEC9F7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78994" y="900052"/>
            <a:ext cx="3742628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Contexte</a:t>
            </a:r>
          </a:p>
          <a:p>
            <a:pPr algn="ctr"/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65320" y="4250544"/>
            <a:ext cx="13769977" cy="792851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/>
              <a:t>L’entreprise "</a:t>
            </a:r>
            <a:r>
              <a:rPr lang="fr-FR" sz="3600" b="1" dirty="0"/>
              <a:t>Place de marché</a:t>
            </a:r>
            <a:r>
              <a:rPr lang="fr-FR" sz="3600" dirty="0"/>
              <a:t>”, souhaite lancer une marketplace e-commerce. Sur celle-ci, des vendeurs proposent des articles à des acheteurs en postant une photo et une description. </a:t>
            </a:r>
          </a:p>
          <a:p>
            <a:endParaRPr lang="fr-FR" sz="3600" dirty="0"/>
          </a:p>
          <a:p>
            <a:r>
              <a:rPr lang="fr-FR" sz="3600" dirty="0"/>
              <a:t>Pour rendre l’expérience utilisateur des vendeurs et des acheteurs la plus fluide possible, et dans l'optique d'un passage à l'échelle, place de marché aimerais donc automatiser cette tâche.</a:t>
            </a:r>
          </a:p>
          <a:p>
            <a:endParaRPr lang="fr-FR" sz="3600" dirty="0"/>
          </a:p>
          <a:p>
            <a:r>
              <a:rPr lang="fr-FR" sz="3600" dirty="0"/>
              <a:t>Elle fait donc appel à nous pour étudier la faisabilité d'un </a:t>
            </a:r>
            <a:r>
              <a:rPr lang="fr-FR" sz="3600" b="1" dirty="0"/>
              <a:t>moteur de classification des articles </a:t>
            </a:r>
            <a:r>
              <a:rPr lang="fr-FR" sz="3600" dirty="0"/>
              <a:t>en différentes catégories, avec un niveau de précision suffisant.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703147" y="226186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E010EABF-09F5-3409-ECC2-0EACB82B195C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6" r="26516"/>
          <a:stretch/>
        </p:blipFill>
        <p:spPr>
          <a:xfrm>
            <a:off x="14254428" y="-1"/>
            <a:ext cx="10123222" cy="13716001"/>
          </a:xfrm>
        </p:spPr>
      </p:pic>
    </p:spTree>
    <p:extLst>
      <p:ext uri="{BB962C8B-B14F-4D97-AF65-F5344CB8AC3E}">
        <p14:creationId xmlns:p14="http://schemas.microsoft.com/office/powerpoint/2010/main" val="8583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373B582-B15E-89FB-F528-A1F6C9015C47}"/>
              </a:ext>
            </a:extLst>
          </p:cNvPr>
          <p:cNvSpPr txBox="1"/>
          <p:nvPr/>
        </p:nvSpPr>
        <p:spPr>
          <a:xfrm>
            <a:off x="7354891" y="444883"/>
            <a:ext cx="9943748" cy="1231106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Reduction de Dimension et Clustering</a:t>
            </a:r>
          </a:p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TF_IDF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259AF28-004B-8FEF-9B69-9F12B58FD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633" y="5890701"/>
            <a:ext cx="17703157" cy="753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2A0A36C-7A39-4B94-FFE4-F76964B3B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684"/>
          <a:stretch/>
        </p:blipFill>
        <p:spPr>
          <a:xfrm>
            <a:off x="10235081" y="1936578"/>
            <a:ext cx="6376844" cy="361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89A845-3EB3-3AC9-C022-060060534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159" y="3419928"/>
            <a:ext cx="13290524" cy="863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BB6A92-CD7C-1162-A380-506D0082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96" y="4226896"/>
            <a:ext cx="7910711" cy="7025692"/>
          </a:xfrm>
          <a:prstGeom prst="rect">
            <a:avLst/>
          </a:prstGeom>
        </p:spPr>
      </p:pic>
      <p:sp>
        <p:nvSpPr>
          <p:cNvPr id="5" name="TextBox 28">
            <a:extLst>
              <a:ext uri="{FF2B5EF4-FFF2-40B4-BE49-F238E27FC236}">
                <a16:creationId xmlns:a16="http://schemas.microsoft.com/office/drawing/2014/main" id="{B6261825-2F67-BE55-F002-D580787B3161}"/>
              </a:ext>
            </a:extLst>
          </p:cNvPr>
          <p:cNvSpPr txBox="1"/>
          <p:nvPr/>
        </p:nvSpPr>
        <p:spPr>
          <a:xfrm>
            <a:off x="7354891" y="444883"/>
            <a:ext cx="9943748" cy="1231106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Reduction de Dimension et Clustering</a:t>
            </a:r>
          </a:p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TF_IDF</a:t>
            </a:r>
          </a:p>
        </p:txBody>
      </p:sp>
    </p:spTree>
    <p:extLst>
      <p:ext uri="{BB962C8B-B14F-4D97-AF65-F5344CB8AC3E}">
        <p14:creationId xmlns:p14="http://schemas.microsoft.com/office/powerpoint/2010/main" val="192303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7354891" y="444883"/>
            <a:ext cx="9943748" cy="1231106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Reduction de Dimension et Clustering</a:t>
            </a:r>
          </a:p>
          <a:p>
            <a:pPr algn="ctr"/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Word2Vec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F24644-0F7B-0BB3-420A-A6641087C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4" b="8343"/>
          <a:stretch/>
        </p:blipFill>
        <p:spPr>
          <a:xfrm>
            <a:off x="546223" y="3825024"/>
            <a:ext cx="12628211" cy="8399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4291677-A2E6-55DA-F33F-51FA2622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398" y="3509734"/>
            <a:ext cx="9708730" cy="83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9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7354891" y="444883"/>
            <a:ext cx="9943748" cy="1231106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Reduction de Dimension et Clustering</a:t>
            </a:r>
          </a:p>
          <a:p>
            <a:pPr algn="ctr"/>
            <a:r>
              <a:rPr lang="en-US" sz="40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</a:t>
            </a:r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Word2Vec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725B6E-82DE-AA12-370F-BA3C49E2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67" y="2775856"/>
            <a:ext cx="18349047" cy="97947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EA264D4-A051-9AED-ACBA-30EC414A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67" y="2928256"/>
            <a:ext cx="18349047" cy="979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7354891" y="444883"/>
            <a:ext cx="9943748" cy="1231106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Reduction de Dimension et Clustering</a:t>
            </a:r>
          </a:p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Universal Sentence Encoder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9966702-D86B-8B16-8DD4-8CFB4502C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576" y="2622940"/>
            <a:ext cx="15420995" cy="95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1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ACB0D77C-E253-4704-FA4F-D3A5D8BE27A5}"/>
              </a:ext>
            </a:extLst>
          </p:cNvPr>
          <p:cNvSpPr txBox="1"/>
          <p:nvPr/>
        </p:nvSpPr>
        <p:spPr>
          <a:xfrm>
            <a:off x="7354891" y="444883"/>
            <a:ext cx="9943748" cy="1231106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Reduction de Dimension et Clustering</a:t>
            </a:r>
          </a:p>
          <a:p>
            <a:pPr algn="ctr"/>
            <a:r>
              <a:rPr lang="en-US" sz="4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BERT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CB80209-51BD-8C5C-BC9E-45D1A5B4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8" y="2302328"/>
            <a:ext cx="20549053" cy="102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38522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0" y="3809201"/>
            <a:ext cx="23912944" cy="804643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Création des descripteurs par image et toutes images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Création des descripteurs par image et toutes images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Création de clusters de descripteurs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Création d'histogramme par image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Reduction de dimension PCA/T-SNE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4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visuelle : Affichage T-SNE selon les catégories d'images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51538" y="1182253"/>
            <a:ext cx="21319298" cy="3693319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Analyse et Prétraitement des Image via</a:t>
            </a:r>
          </a:p>
          <a:p>
            <a:pPr algn="ctr"/>
            <a:r>
              <a:rPr lang="fr-FR" sz="6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SIFT</a:t>
            </a:r>
          </a:p>
          <a:p>
            <a:r>
              <a:rPr lang="en-US" sz="12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1385395" y="3756492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03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0155770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2462379" y="331298"/>
            <a:ext cx="18115857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cs typeface="Calibri" charset="0"/>
              </a:rPr>
              <a:t>Créations des descripteurs de chaque image</a:t>
            </a:r>
          </a:p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9B618E9-E6CD-3A5F-3EE8-C36E1FBE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2424180"/>
            <a:ext cx="11209111" cy="1053284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318DFC4-4672-C233-5E83-3B5EE1AE7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7343" y="2155064"/>
            <a:ext cx="9973750" cy="108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9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0155770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3539883" y="777366"/>
            <a:ext cx="15239172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cs typeface="Calibri" charset="0"/>
              </a:rPr>
              <a:t>Création des clusters de descripteurs</a:t>
            </a:r>
          </a:p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888B8A-E058-CDBD-0554-C4962DE6A0C6}"/>
              </a:ext>
            </a:extLst>
          </p:cNvPr>
          <p:cNvSpPr txBox="1"/>
          <p:nvPr/>
        </p:nvSpPr>
        <p:spPr>
          <a:xfrm>
            <a:off x="654610" y="3639898"/>
            <a:ext cx="2018064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Regroupement de descripteurs par clusters (Kmeans)</a:t>
            </a:r>
          </a:p>
          <a:p>
            <a:pPr algn="l"/>
            <a:endParaRPr lang="fr-FR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571500" indent="-571500" algn="l">
              <a:buFont typeface="Wingdings" pitchFamily="2" charset="2"/>
              <a:buChar char="Ø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    Nombre de clusters = racine carré du nombre de descripteurs total</a:t>
            </a:r>
          </a:p>
          <a:p>
            <a:pPr algn="l"/>
            <a:endParaRPr lang="fr-FR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571500" indent="-571500" algn="l">
              <a:buFont typeface="Wingdings" pitchFamily="2" charset="2"/>
              <a:buChar char="Ø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    Utilisation de MiniBatchKMeans pour obtenir des temps de traitement raisonnables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7AADF9-D27F-1D07-F8CE-80E44C76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10" y="7756835"/>
            <a:ext cx="21965568" cy="29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2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9817808" y="17637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3268658" y="331299"/>
            <a:ext cx="15138761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cs typeface="Calibri" charset="0"/>
              </a:rPr>
              <a:t>Reduction de Dimension PCA &amp; TSNE</a:t>
            </a:r>
          </a:p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58F39F-4EAA-81D1-F532-D11FB67C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94" y="1899840"/>
            <a:ext cx="13662025" cy="35015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0F5FC2-25FF-F2F9-77D2-A5E94626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25" y="5854269"/>
            <a:ext cx="10395297" cy="61642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08F17E-ED6C-AD57-F596-F589E4E7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9425" y="5853726"/>
            <a:ext cx="9737700" cy="59599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BF2224-1840-7234-49EE-35350A97D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808" y="12266027"/>
            <a:ext cx="3619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6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9132" y="6969007"/>
            <a:ext cx="24377650" cy="6777745"/>
          </a:xfrm>
          <a:prstGeom prst="rect">
            <a:avLst/>
          </a:prstGeom>
          <a:gradFill flip="none" rotWithShape="1">
            <a:gsLst>
              <a:gs pos="49000">
                <a:schemeClr val="accent4">
                  <a:alpha val="51000"/>
                </a:schemeClr>
              </a:gs>
              <a:gs pos="87000">
                <a:schemeClr val="accent6">
                  <a:alpha val="56000"/>
                </a:schemeClr>
              </a:gs>
              <a:gs pos="15000">
                <a:schemeClr val="accent1">
                  <a:alpha val="45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81091" y="1263600"/>
            <a:ext cx="327429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Mission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958882" y="3201938"/>
            <a:ext cx="22459886" cy="26239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3600" dirty="0"/>
              <a:t>Notre objectif,  est de faire une </a:t>
            </a:r>
            <a:r>
              <a:rPr lang="fr-FR" sz="3600" b="1" dirty="0"/>
              <a:t>étude de faisabilité d’un moteur de classification des articles</a:t>
            </a:r>
            <a:r>
              <a:rPr lang="fr-FR" sz="3600" dirty="0"/>
              <a:t>, basé sur une </a:t>
            </a:r>
            <a:r>
              <a:rPr lang="fr-FR" sz="3600" b="1" dirty="0"/>
              <a:t>image</a:t>
            </a:r>
            <a:r>
              <a:rPr lang="fr-FR" sz="3600" dirty="0"/>
              <a:t> et la </a:t>
            </a:r>
            <a:r>
              <a:rPr lang="fr-FR" sz="3600" b="1" dirty="0"/>
              <a:t>description</a:t>
            </a:r>
            <a:r>
              <a:rPr lang="fr-FR" sz="3600" dirty="0"/>
              <a:t> d’un produit, pour l’automatisation de l’attribution de la catégorie d’article avec un niveau de précision suffisant.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9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space réservé pour une image 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CAD151-DCDF-4324-0659-65E30D922566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3663" b="13663"/>
          <a:stretch>
            <a:fillRect/>
          </a:stretch>
        </p:blipFill>
        <p:spPr>
          <a:xfrm>
            <a:off x="30163" y="6858000"/>
            <a:ext cx="24377650" cy="8402638"/>
          </a:xfrm>
        </p:spPr>
      </p:pic>
    </p:spTree>
    <p:extLst>
      <p:ext uri="{BB962C8B-B14F-4D97-AF65-F5344CB8AC3E}">
        <p14:creationId xmlns:p14="http://schemas.microsoft.com/office/powerpoint/2010/main" val="151119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9817808" y="17637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3268658" y="331299"/>
            <a:ext cx="15138761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cs typeface="Calibri" charset="0"/>
              </a:rPr>
              <a:t>Reduction de Dimension PCA &amp; TSNE</a:t>
            </a:r>
          </a:p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C26E33-6A95-CEEB-04AF-B8436756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42" y="2773980"/>
            <a:ext cx="16916992" cy="96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8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9817808" y="17637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5344845" y="331299"/>
            <a:ext cx="1098640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cs typeface="Calibri" charset="0"/>
              </a:rPr>
              <a:t>Transfert Learning – Vgg16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757142B-FCC0-2823-1C10-04454C37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88" y="2559822"/>
            <a:ext cx="20915273" cy="93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41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9817808" y="17637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5344845" y="331299"/>
            <a:ext cx="1098640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cs typeface="Calibri" charset="0"/>
              </a:rPr>
              <a:t>Transfert Learning – Vgg16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547863-C711-4821-B5D3-6E8AC015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01" y="5505656"/>
            <a:ext cx="9578976" cy="644656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DBAF2DC-0EE0-7361-9FD9-0050F38F5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25" y="1763780"/>
            <a:ext cx="16357599" cy="40283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C303F0F-A658-6667-41F7-C9B23541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7224" y="5875171"/>
            <a:ext cx="9394571" cy="60770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168882-0278-DDFF-03B7-88680DFAB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0077" y="12344400"/>
            <a:ext cx="5993038" cy="104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7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9817808" y="17637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5344845" y="331299"/>
            <a:ext cx="1098640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cs typeface="Calibri" charset="0"/>
              </a:rPr>
              <a:t>Transfert Learning – Vgg16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091E9EF-87A9-39FC-15F5-33634ABCD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67" y="3024401"/>
            <a:ext cx="14068299" cy="81769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8C43B36-D5C5-80F0-31DF-83633CEA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67" y="3176801"/>
            <a:ext cx="14068299" cy="81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0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9817808" y="17637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6343775" y="331299"/>
            <a:ext cx="8988551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cs typeface="Calibri" charset="0"/>
              </a:rPr>
              <a:t>Classification – Vgg16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F81C68-A3C5-A8D7-1DD9-43B2A439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36" y="2149822"/>
            <a:ext cx="16343977" cy="84440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82DE14F-64EC-F3C0-B5D3-83CAD347D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26" y="11505101"/>
            <a:ext cx="5207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0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8825" y="-1"/>
            <a:ext cx="12188825" cy="1371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54102" y="4707892"/>
            <a:ext cx="8202566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MERCI POUR VOTRE</a:t>
            </a:r>
          </a:p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ATTENTTION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0972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58968" y="11023789"/>
            <a:ext cx="4641014" cy="8812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1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Aspiring Data Scientist</a:t>
            </a:r>
          </a:p>
        </p:txBody>
      </p:sp>
      <p:sp>
        <p:nvSpPr>
          <p:cNvPr id="32" name="Shape 2527"/>
          <p:cNvSpPr/>
          <p:nvPr/>
        </p:nvSpPr>
        <p:spPr>
          <a:xfrm>
            <a:off x="5286709" y="7551584"/>
            <a:ext cx="1175037" cy="1175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5" name="Espace réservé pour une image  4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3882AB2C-4DAE-8DE2-02C5-68DB11C9E965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r="7463"/>
          <a:stretch>
            <a:fillRect/>
          </a:stretch>
        </p:blipFill>
        <p:spPr/>
      </p:pic>
      <p:sp>
        <p:nvSpPr>
          <p:cNvPr id="15" name="TextBox 61">
            <a:extLst>
              <a:ext uri="{FF2B5EF4-FFF2-40B4-BE49-F238E27FC236}">
                <a16:creationId xmlns:a16="http://schemas.microsoft.com/office/drawing/2014/main" id="{8E950640-B8C3-A82F-3F8D-624607E858E1}"/>
              </a:ext>
            </a:extLst>
          </p:cNvPr>
          <p:cNvSpPr txBox="1"/>
          <p:nvPr/>
        </p:nvSpPr>
        <p:spPr>
          <a:xfrm>
            <a:off x="1437973" y="9979111"/>
            <a:ext cx="943482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Thomas AWOUNFOUET</a:t>
            </a:r>
          </a:p>
        </p:txBody>
      </p:sp>
    </p:spTree>
    <p:extLst>
      <p:ext uri="{BB962C8B-B14F-4D97-AF65-F5344CB8AC3E}">
        <p14:creationId xmlns:p14="http://schemas.microsoft.com/office/powerpoint/2010/main" val="17294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2250903" y="6367444"/>
            <a:ext cx="10146817" cy="8955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Problématique et Présentation du Jeu de données 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81309" y="8417355"/>
            <a:ext cx="7697877" cy="8909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Nettoyage</a:t>
            </a:r>
            <a:r>
              <a:rPr lang="fr-FR" b="1" dirty="0"/>
              <a:t>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et Exploration des données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33952" y="152697"/>
            <a:ext cx="717549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Pistes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Envisagées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439428" y="1443916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064436" y="9555607"/>
            <a:ext cx="1118255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28571" y="5708683"/>
            <a:ext cx="1036960" cy="2308324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7923" y="7775178"/>
            <a:ext cx="1036960" cy="2308324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5" name="TextBox 51">
            <a:extLst>
              <a:ext uri="{FF2B5EF4-FFF2-40B4-BE49-F238E27FC236}">
                <a16:creationId xmlns:a16="http://schemas.microsoft.com/office/drawing/2014/main" id="{105EB30F-00F7-4EA2-04AE-DD334A1F9CDF}"/>
              </a:ext>
            </a:extLst>
          </p:cNvPr>
          <p:cNvSpPr txBox="1"/>
          <p:nvPr/>
        </p:nvSpPr>
        <p:spPr>
          <a:xfrm>
            <a:off x="880198" y="1722614"/>
            <a:ext cx="8774453" cy="8955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Bien plus qu’une analyse des catégories ….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AEB4CA99-1BB6-1AC4-D697-3E05A73B830B}"/>
              </a:ext>
            </a:extLst>
          </p:cNvPr>
          <p:cNvSpPr txBox="1"/>
          <p:nvPr/>
        </p:nvSpPr>
        <p:spPr>
          <a:xfrm>
            <a:off x="880198" y="3092565"/>
            <a:ext cx="21749712" cy="34163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50000"/>
              </a:lnSpc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Nous allons analyser le jeu de données en réalisant un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prétraitement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des descriptions des produits et des images, une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réduction de dimension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, puis un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clustering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3C387A8-36C0-4EB7-ECAA-685D57214B2F}"/>
              </a:ext>
            </a:extLst>
          </p:cNvPr>
          <p:cNvSpPr txBox="1"/>
          <p:nvPr/>
        </p:nvSpPr>
        <p:spPr>
          <a:xfrm>
            <a:off x="2250903" y="12253213"/>
            <a:ext cx="19666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u="none" strike="noStrike" dirty="0">
                <a:solidFill>
                  <a:srgbClr val="271A38"/>
                </a:solidFill>
                <a:effectLst/>
                <a:latin typeface="Inter"/>
              </a:rPr>
              <a:t>Mise en œuvre des techniques de réduction de dimension et Représentation graphique des données </a:t>
            </a: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9B18AA44-33BF-9C85-8AAE-94279074A4D2}"/>
              </a:ext>
            </a:extLst>
          </p:cNvPr>
          <p:cNvSpPr txBox="1"/>
          <p:nvPr/>
        </p:nvSpPr>
        <p:spPr>
          <a:xfrm>
            <a:off x="1064435" y="11407676"/>
            <a:ext cx="1118255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0C9D916-7B01-844B-584B-3E463BAA1784}"/>
              </a:ext>
            </a:extLst>
          </p:cNvPr>
          <p:cNvSpPr txBox="1"/>
          <p:nvPr/>
        </p:nvSpPr>
        <p:spPr>
          <a:xfrm>
            <a:off x="2281309" y="10386603"/>
            <a:ext cx="1800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u="none" strike="noStrike" dirty="0">
                <a:solidFill>
                  <a:srgbClr val="271A38"/>
                </a:solidFill>
                <a:effectLst/>
                <a:latin typeface="Inter"/>
              </a:rPr>
              <a:t>Prétraitement  des données images et  textuelles  pour obtenir un jeu de données exploitable</a:t>
            </a:r>
          </a:p>
        </p:txBody>
      </p:sp>
    </p:spTree>
    <p:extLst>
      <p:ext uri="{BB962C8B-B14F-4D97-AF65-F5344CB8AC3E}">
        <p14:creationId xmlns:p14="http://schemas.microsoft.com/office/powerpoint/2010/main" val="39654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5833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35833" y="3801165"/>
            <a:ext cx="23912944" cy="752789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Etude</a:t>
            </a:r>
            <a:r>
              <a:rPr lang="fr-FR" sz="6000" b="1" spc="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ea typeface="Open Sans Light" charset="0"/>
                <a:cs typeface="Aharoni" panose="02010803020104030203" pitchFamily="2" charset="-79"/>
              </a:rPr>
              <a:t> </a:t>
            </a: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de la faisabilité d’un moteur de Classification d’article en effectuant un prétraitement sur les images et descriptions des produits du jeu de données </a:t>
            </a:r>
            <a:endParaRPr lang="en-US" sz="60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200000"/>
              </a:lnSpc>
            </a:pPr>
            <a:endParaRPr lang="fr-FR" sz="60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22584" y="977253"/>
            <a:ext cx="10246331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en-US" sz="12000" b="1" spc="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Problématique</a:t>
            </a:r>
            <a:endParaRPr lang="en-US" sz="12000" b="1" spc="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0165375" y="3362886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space réservé pour une image  5">
            <a:extLst>
              <a:ext uri="{FF2B5EF4-FFF2-40B4-BE49-F238E27FC236}">
                <a16:creationId xmlns:a16="http://schemas.microsoft.com/office/drawing/2014/main" id="{3A7CDCD6-C27C-D528-CA96-2819783E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3" r="17573"/>
          <a:stretch/>
        </p:blipFill>
        <p:spPr>
          <a:xfrm>
            <a:off x="9672648" y="9831421"/>
            <a:ext cx="3555118" cy="34884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42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 flipH="1">
            <a:off x="8207297" y="-1"/>
            <a:ext cx="16170352" cy="13716001"/>
          </a:xfrm>
          <a:custGeom>
            <a:avLst/>
            <a:gdLst>
              <a:gd name="connsiteX0" fmla="*/ 18266783 w 18266783"/>
              <a:gd name="connsiteY0" fmla="*/ 0 h 13716000"/>
              <a:gd name="connsiteX1" fmla="*/ 10249056 w 18266783"/>
              <a:gd name="connsiteY1" fmla="*/ 0 h 13716000"/>
              <a:gd name="connsiteX2" fmla="*/ 10139563 w 18266783"/>
              <a:gd name="connsiteY2" fmla="*/ 0 h 13716000"/>
              <a:gd name="connsiteX3" fmla="*/ 0 w 18266783"/>
              <a:gd name="connsiteY3" fmla="*/ 0 h 13716000"/>
              <a:gd name="connsiteX4" fmla="*/ 0 w 18266783"/>
              <a:gd name="connsiteY4" fmla="*/ 13716000 h 13716000"/>
              <a:gd name="connsiteX5" fmla="*/ 2231330 w 18266783"/>
              <a:gd name="connsiteY5" fmla="*/ 13716000 h 13716000"/>
              <a:gd name="connsiteX6" fmla="*/ 10249056 w 18266783"/>
              <a:gd name="connsiteY6" fmla="*/ 13716000 h 13716000"/>
              <a:gd name="connsiteX7" fmla="*/ 10358549 w 18266783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6783" h="13716000">
                <a:moveTo>
                  <a:pt x="18266783" y="0"/>
                </a:moveTo>
                <a:lnTo>
                  <a:pt x="10249056" y="0"/>
                </a:lnTo>
                <a:lnTo>
                  <a:pt x="10139563" y="0"/>
                </a:lnTo>
                <a:lnTo>
                  <a:pt x="0" y="0"/>
                </a:lnTo>
                <a:lnTo>
                  <a:pt x="0" y="13716000"/>
                </a:lnTo>
                <a:lnTo>
                  <a:pt x="2231330" y="13716000"/>
                </a:lnTo>
                <a:lnTo>
                  <a:pt x="10249056" y="13716000"/>
                </a:lnTo>
                <a:lnTo>
                  <a:pt x="10358549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868" y="5263462"/>
            <a:ext cx="8868390" cy="3189078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</a:t>
            </a:r>
          </a:p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de Travail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77230" y="888995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61437D6-AEBF-8A81-32E3-5D0AFA5F505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749" r="10749"/>
          <a:stretch>
            <a:fillRect/>
          </a:stretch>
        </p:blipFill>
        <p:spPr>
          <a:xfrm>
            <a:off x="8428970" y="-1"/>
            <a:ext cx="16170352" cy="13716001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EBE369-6C86-6C76-A8D1-ABDF39CF45E3}"/>
              </a:ext>
            </a:extLst>
          </p:cNvPr>
          <p:cNvSpPr txBox="1"/>
          <p:nvPr/>
        </p:nvSpPr>
        <p:spPr>
          <a:xfrm>
            <a:off x="8428970" y="13716000"/>
            <a:ext cx="16170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www.duperrin.com/english/2017/01/17/digital-workplace-fragmented-integrated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-sa/3.0/"/>
              </a:rPr>
              <a:t>CC BY-SA-NC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205919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51972" y="1263600"/>
            <a:ext cx="953254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 de Travail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9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C0C5C9-FED9-2EC2-8A5B-413B3BCB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334" y="6375953"/>
            <a:ext cx="2395487" cy="2395487"/>
          </a:xfrm>
          <a:prstGeom prst="rect">
            <a:avLst/>
          </a:prstGeom>
        </p:spPr>
      </p:pic>
      <p:pic>
        <p:nvPicPr>
          <p:cNvPr id="7" name="Image 6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0E838084-5021-6F80-9E5E-FFA98C023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04237" y="5876642"/>
            <a:ext cx="3784600" cy="222250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DA30F1A-487D-0293-0BDA-0BBE870D4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94443" y="3428235"/>
            <a:ext cx="4499703" cy="1781293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EE46FB3-9BA6-FD22-FE32-7CFDB482E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94443" y="9656902"/>
            <a:ext cx="5690815" cy="1043316"/>
          </a:xfrm>
          <a:prstGeom prst="rect">
            <a:avLst/>
          </a:prstGeom>
        </p:spPr>
      </p:pic>
      <p:pic>
        <p:nvPicPr>
          <p:cNvPr id="1026" name="Picture 2" descr="seaborn: statistical data visualization — seaborn 0.11.2 documentation">
            <a:extLst>
              <a:ext uri="{FF2B5EF4-FFF2-40B4-BE49-F238E27FC236}">
                <a16:creationId xmlns:a16="http://schemas.microsoft.com/office/drawing/2014/main" id="{4CACBCED-2EFA-81B2-83FC-361003F0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537" y="11690400"/>
            <a:ext cx="533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A5341EC-AA12-916C-12A0-D3594A7F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140" y="6176732"/>
            <a:ext cx="3886200" cy="209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D164FB8-F59A-4532-09EF-A688EAC7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08" y="6632505"/>
            <a:ext cx="1882383" cy="18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FB1177-ED9A-95B4-5B91-8AD16358C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690" y="3428235"/>
            <a:ext cx="49911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eras: the Python deep learning API">
            <a:extLst>
              <a:ext uri="{FF2B5EF4-FFF2-40B4-BE49-F238E27FC236}">
                <a16:creationId xmlns:a16="http://schemas.microsoft.com/office/drawing/2014/main" id="{DCB9F0BA-5EED-6909-C981-1987AE4E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609" y="9931868"/>
            <a:ext cx="52959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176" y="-32657"/>
            <a:ext cx="24377650" cy="13746751"/>
          </a:xfrm>
          <a:prstGeom prst="rect">
            <a:avLst/>
          </a:prstGeom>
          <a:gradFill>
            <a:gsLst>
              <a:gs pos="0">
                <a:srgbClr val="009CDB">
                  <a:alpha val="62000"/>
                </a:srgbClr>
              </a:gs>
              <a:gs pos="10000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fr-FR" dirty="0"/>
          </a:p>
          <a:p>
            <a:pPr algn="ctr">
              <a:lnSpc>
                <a:spcPct val="200000"/>
              </a:lnSpc>
            </a:pP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4134431" y="582573"/>
            <a:ext cx="16102436" cy="92333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Présentation</a:t>
            </a:r>
            <a:r>
              <a:rPr lang="en-US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du Jeu de </a:t>
            </a:r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07E0D61-C4F0-53C8-0F22-35E41317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425" y="1951329"/>
            <a:ext cx="7401502" cy="595080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CF1B3B3-5758-BDC9-C7FF-938005EE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508" y="8078912"/>
            <a:ext cx="20928464" cy="545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1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20439" y="5983568"/>
            <a:ext cx="23912944" cy="383457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Nettoyage des données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Exploratoire des données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13068" y="2565554"/>
            <a:ext cx="22264582" cy="3323987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r>
              <a:rPr lang="fr-FR" sz="96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Nettoyage et Exploration des données</a:t>
            </a:r>
          </a:p>
          <a:p>
            <a:r>
              <a:rPr lang="en-US" sz="12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501879" y="4227547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efault Theme">
  <a:themeElements>
    <a:clrScheme name="Startup Company Gradient Light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09CDA"/>
      </a:accent1>
      <a:accent2>
        <a:srgbClr val="00B4D9"/>
      </a:accent2>
      <a:accent3>
        <a:srgbClr val="3BC9DF"/>
      </a:accent3>
      <a:accent4>
        <a:srgbClr val="4BD9E1"/>
      </a:accent4>
      <a:accent5>
        <a:srgbClr val="6DDFE7"/>
      </a:accent5>
      <a:accent6>
        <a:srgbClr val="A6E8EC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39802</TotalTime>
  <Words>639</Words>
  <Application>Microsoft Macintosh PowerPoint</Application>
  <PresentationFormat>Personnalisé</PresentationFormat>
  <Paragraphs>146</Paragraphs>
  <Slides>35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9" baseType="lpstr">
      <vt:lpstr>Abadi</vt:lpstr>
      <vt:lpstr>Aharoni</vt:lpstr>
      <vt:lpstr>Arial</vt:lpstr>
      <vt:lpstr>Calibri</vt:lpstr>
      <vt:lpstr>Helvetica Neue</vt:lpstr>
      <vt:lpstr>Inter</vt:lpstr>
      <vt:lpstr>Lato</vt:lpstr>
      <vt:lpstr>Lato Light</vt:lpstr>
      <vt:lpstr>Montserrat Hairline</vt:lpstr>
      <vt:lpstr>Open Sans</vt:lpstr>
      <vt:lpstr>Open Sans Light</vt:lpstr>
      <vt:lpstr>Open Sans Semibold</vt:lpstr>
      <vt:lpstr>Wingdings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</dc:title>
  <dc:subject/>
  <dc:creator>Slidepro Design</dc:creator>
  <cp:keywords/>
  <dc:description/>
  <cp:lastModifiedBy>Thomas's Awf Notes</cp:lastModifiedBy>
  <cp:revision>6831</cp:revision>
  <dcterms:created xsi:type="dcterms:W3CDTF">2014-11-12T21:47:38Z</dcterms:created>
  <dcterms:modified xsi:type="dcterms:W3CDTF">2022-11-10T20:25:08Z</dcterms:modified>
  <cp:category/>
</cp:coreProperties>
</file>